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02" r:id="rId2"/>
    <p:sldId id="379" r:id="rId3"/>
    <p:sldId id="380" r:id="rId4"/>
    <p:sldId id="404" r:id="rId5"/>
    <p:sldId id="332" r:id="rId6"/>
    <p:sldId id="381" r:id="rId7"/>
    <p:sldId id="400" r:id="rId8"/>
    <p:sldId id="382" r:id="rId9"/>
    <p:sldId id="401" r:id="rId10"/>
    <p:sldId id="369" r:id="rId11"/>
    <p:sldId id="386" r:id="rId12"/>
    <p:sldId id="390" r:id="rId13"/>
    <p:sldId id="3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EC7FB-DC83-4A43-916B-BA69C43B7A70}" type="datetimeFigureOut">
              <a:rPr lang="nl-NL" smtClean="0"/>
              <a:pPr/>
              <a:t>2-2-2020</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BEADD-62DE-436F-A819-B73C6EE56249}"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2-2-2020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http://123management.nl/0/020_structuur/images/028_procesontwerpstappen.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pic>
        <p:nvPicPr>
          <p:cNvPr id="9" name="Content Placeholder 5" descr="ink_model.jpg"/>
          <p:cNvPicPr>
            <a:picLocks noChangeAspect="1"/>
          </p:cNvPicPr>
          <p:nvPr/>
        </p:nvPicPr>
        <p:blipFill>
          <a:blip r:embed="rId3" cstate="print"/>
          <a:stretch>
            <a:fillRect/>
          </a:stretch>
        </p:blipFill>
        <p:spPr>
          <a:xfrm>
            <a:off x="509496" y="1842446"/>
            <a:ext cx="3062491" cy="1561871"/>
          </a:xfrm>
          <a:prstGeom prst="rect">
            <a:avLst/>
          </a:prstGeom>
        </p:spPr>
      </p:pic>
      <p:sp>
        <p:nvSpPr>
          <p:cNvPr id="10" name="Rounded Rectangle 9"/>
          <p:cNvSpPr/>
          <p:nvPr/>
        </p:nvSpPr>
        <p:spPr>
          <a:xfrm>
            <a:off x="313904" y="1760558"/>
            <a:ext cx="3289185" cy="1473959"/>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3" name="TextBox 12"/>
          <p:cNvSpPr txBox="1"/>
          <p:nvPr/>
        </p:nvSpPr>
        <p:spPr>
          <a:xfrm>
            <a:off x="3780433" y="1774209"/>
            <a:ext cx="5230663" cy="4401205"/>
          </a:xfrm>
          <a:prstGeom prst="rect">
            <a:avLst/>
          </a:prstGeom>
          <a:noFill/>
        </p:spPr>
        <p:txBody>
          <a:bodyPr wrap="none" rtlCol="0">
            <a:spAutoFit/>
          </a:bodyPr>
          <a:lstStyle/>
          <a:p>
            <a:r>
              <a:rPr lang="nl-NL" sz="2400" u="sng" dirty="0" smtClean="0">
                <a:solidFill>
                  <a:srgbClr val="FFFF00"/>
                </a:solidFill>
              </a:rPr>
              <a:t>Verbeteren &amp; vernieuwen is een continu</a:t>
            </a:r>
          </a:p>
          <a:p>
            <a:r>
              <a:rPr lang="nl-NL" sz="2400" u="sng" dirty="0" smtClean="0">
                <a:solidFill>
                  <a:srgbClr val="FFFF00"/>
                </a:solidFill>
              </a:rPr>
              <a:t>proces door:</a:t>
            </a:r>
            <a:endParaRPr lang="nl-NL" sz="2400" dirty="0" smtClean="0">
              <a:solidFill>
                <a:srgbClr val="FFFF00"/>
              </a:solidFill>
            </a:endParaRPr>
          </a:p>
          <a:p>
            <a:pPr>
              <a:buFont typeface="Wingdings" pitchFamily="2" charset="2"/>
              <a:buChar char="Ø"/>
            </a:pPr>
            <a:r>
              <a:rPr lang="nl-NL" sz="2400" dirty="0" smtClean="0">
                <a:solidFill>
                  <a:srgbClr val="FFFF00"/>
                </a:solidFill>
              </a:rPr>
              <a:t> Ideeën uit de eigen organisatie.</a:t>
            </a:r>
          </a:p>
          <a:p>
            <a:pPr marL="273050"/>
            <a:r>
              <a:rPr lang="nl-NL" sz="2400" dirty="0" smtClean="0">
                <a:solidFill>
                  <a:srgbClr val="FFFF00"/>
                </a:solidFill>
              </a:rPr>
              <a:t>(o.a. slimmer werken, benutten van </a:t>
            </a:r>
          </a:p>
          <a:p>
            <a:pPr marL="273050"/>
            <a:r>
              <a:rPr lang="nl-NL" sz="2400" dirty="0" smtClean="0">
                <a:solidFill>
                  <a:srgbClr val="FFFF00"/>
                </a:solidFill>
              </a:rPr>
              <a:t>competenties).</a:t>
            </a:r>
          </a:p>
          <a:p>
            <a:pPr>
              <a:buFont typeface="Wingdings" pitchFamily="2" charset="2"/>
              <a:buChar char="Ø"/>
            </a:pPr>
            <a:r>
              <a:rPr lang="nl-NL" sz="2400" dirty="0" smtClean="0">
                <a:solidFill>
                  <a:srgbClr val="FFFF00"/>
                </a:solidFill>
              </a:rPr>
              <a:t> metingen in de resultaatgebieden.</a:t>
            </a:r>
          </a:p>
          <a:p>
            <a:pPr marL="355600" indent="-82550"/>
            <a:r>
              <a:rPr lang="nl-NL" sz="2400" dirty="0" smtClean="0">
                <a:solidFill>
                  <a:srgbClr val="FFFF00"/>
                </a:solidFill>
              </a:rPr>
              <a:t>(o.a. Klanttevredenheid, aandeel-</a:t>
            </a:r>
          </a:p>
          <a:p>
            <a:pPr indent="273050"/>
            <a:r>
              <a:rPr lang="nl-NL" sz="2400" dirty="0" smtClean="0">
                <a:solidFill>
                  <a:srgbClr val="FFFF00"/>
                </a:solidFill>
              </a:rPr>
              <a:t>houderswaarde).</a:t>
            </a:r>
          </a:p>
          <a:p>
            <a:pPr>
              <a:buFont typeface="Wingdings" pitchFamily="2" charset="2"/>
              <a:buChar char="Ø"/>
            </a:pPr>
            <a:r>
              <a:rPr lang="nl-NL" sz="2400" dirty="0" smtClean="0">
                <a:solidFill>
                  <a:srgbClr val="FFFF00"/>
                </a:solidFill>
              </a:rPr>
              <a:t> Externe ontwikkelingen.</a:t>
            </a:r>
          </a:p>
          <a:p>
            <a:pPr marL="273050"/>
            <a:r>
              <a:rPr lang="nl-NL" sz="2400" dirty="0" smtClean="0">
                <a:solidFill>
                  <a:srgbClr val="FFFF00"/>
                </a:solidFill>
              </a:rPr>
              <a:t>(regelgeving, fusies, nieuw markt-</a:t>
            </a:r>
          </a:p>
          <a:p>
            <a:pPr marL="273050"/>
            <a:r>
              <a:rPr lang="nl-NL" sz="2400" dirty="0" smtClean="0">
                <a:solidFill>
                  <a:srgbClr val="FFFF00"/>
                </a:solidFill>
              </a:rPr>
              <a:t>kansen).</a:t>
            </a:r>
          </a:p>
          <a:p>
            <a:endParaRPr lang="nl-NL" sz="1600" dirty="0" smtClean="0">
              <a:solidFill>
                <a:srgbClr val="FFFF00"/>
              </a:solidFill>
            </a:endParaRPr>
          </a:p>
        </p:txBody>
      </p:sp>
      <p:pic>
        <p:nvPicPr>
          <p:cNvPr id="14" name="Content Placeholder 5" descr="ink_imwr.jpg"/>
          <p:cNvPicPr>
            <a:picLocks noChangeAspect="1"/>
          </p:cNvPicPr>
          <p:nvPr/>
        </p:nvPicPr>
        <p:blipFill>
          <a:blip r:embed="rId4" cstate="print"/>
          <a:stretch>
            <a:fillRect/>
          </a:stretch>
        </p:blipFill>
        <p:spPr>
          <a:xfrm>
            <a:off x="960914" y="4026096"/>
            <a:ext cx="1403763" cy="1392065"/>
          </a:xfrm>
          <a:prstGeom prst="rect">
            <a:avLst/>
          </a:prstGeom>
        </p:spPr>
      </p:pic>
      <p:sp>
        <p:nvSpPr>
          <p:cNvPr id="15" name="TextBox 14"/>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8" name="Oval 7"/>
          <p:cNvSpPr/>
          <p:nvPr/>
        </p:nvSpPr>
        <p:spPr>
          <a:xfrm>
            <a:off x="1433013" y="3084394"/>
            <a:ext cx="1282892" cy="4367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028_procesontwerpstappen">
            <a:hlinkClick r:id="rId3"/>
          </p:cNvPr>
          <p:cNvPicPr>
            <a:picLocks noChangeAspect="1" noChangeArrowheads="1"/>
          </p:cNvPicPr>
          <p:nvPr/>
        </p:nvPicPr>
        <p:blipFill>
          <a:blip r:embed="rId4" cstate="print"/>
          <a:srcRect/>
          <a:stretch>
            <a:fillRect/>
          </a:stretch>
        </p:blipFill>
        <p:spPr bwMode="auto">
          <a:xfrm>
            <a:off x="917755" y="1250219"/>
            <a:ext cx="7298193" cy="5425104"/>
          </a:xfrm>
          <a:prstGeom prst="rect">
            <a:avLst/>
          </a:prstGeom>
          <a:noFill/>
          <a:ln w="9525">
            <a:noFill/>
            <a:miter lim="800000"/>
            <a:headEnd/>
            <a:tailEnd/>
          </a:ln>
        </p:spPr>
      </p:pic>
      <p:sp>
        <p:nvSpPr>
          <p:cNvPr id="5" name="Title 1"/>
          <p:cNvSpPr>
            <a:spLocks noGrp="1"/>
          </p:cNvSpPr>
          <p:nvPr>
            <p:ph type="title"/>
          </p:nvPr>
        </p:nvSpPr>
        <p:spPr>
          <a:xfrm>
            <a:off x="457200" y="274638"/>
            <a:ext cx="8229600" cy="1143000"/>
          </a:xfrm>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Opdracht.............................les4</a:t>
            </a:r>
            <a:endParaRPr lang="nl-NL" dirty="0">
              <a:solidFill>
                <a:srgbClr val="FFFF00"/>
              </a:solidFill>
            </a:endParaRPr>
          </a:p>
        </p:txBody>
      </p:sp>
      <p:sp>
        <p:nvSpPr>
          <p:cNvPr id="3" name="Content Placeholder 2"/>
          <p:cNvSpPr>
            <a:spLocks noGrp="1"/>
          </p:cNvSpPr>
          <p:nvPr>
            <p:ph idx="1"/>
          </p:nvPr>
        </p:nvSpPr>
        <p:spPr/>
        <p:txBody>
          <a:bodyPr/>
          <a:lstStyle/>
          <a:p>
            <a:pPr marL="514350" indent="-514350">
              <a:buNone/>
            </a:pPr>
            <a:r>
              <a:rPr lang="nl-NL" dirty="0" smtClean="0">
                <a:solidFill>
                  <a:srgbClr val="FFFF00"/>
                </a:solidFill>
              </a:rPr>
              <a:t>Uitvoeren Quick scan `resultaatkant`. </a:t>
            </a:r>
          </a:p>
          <a:p>
            <a:pPr marL="514350" indent="-514350">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Kwaliteitsmanagement............les4</a:t>
            </a:r>
            <a:endParaRPr lang="nl-NL" sz="2000" dirty="0">
              <a:solidFill>
                <a:srgbClr val="FFFF00"/>
              </a:solidFill>
            </a:endParaRPr>
          </a:p>
        </p:txBody>
      </p:sp>
      <p:sp>
        <p:nvSpPr>
          <p:cNvPr id="3" name="TextBox 2"/>
          <p:cNvSpPr txBox="1"/>
          <p:nvPr/>
        </p:nvSpPr>
        <p:spPr>
          <a:xfrm>
            <a:off x="450373" y="1555836"/>
            <a:ext cx="7100405" cy="4524315"/>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Herhaling les 3.</a:t>
            </a:r>
          </a:p>
          <a:p>
            <a:pPr>
              <a:lnSpc>
                <a:spcPct val="150000"/>
              </a:lnSpc>
              <a:buFont typeface="Wingdings" pitchFamily="2" charset="2"/>
              <a:buChar char="q"/>
            </a:pPr>
            <a:r>
              <a:rPr lang="nl-NL" sz="3200" dirty="0" smtClean="0">
                <a:solidFill>
                  <a:srgbClr val="FFFF00"/>
                </a:solidFill>
              </a:rPr>
              <a:t> Bespreken voortgang eindwerkstuk.</a:t>
            </a:r>
          </a:p>
          <a:p>
            <a:pPr>
              <a:lnSpc>
                <a:spcPct val="150000"/>
              </a:lnSpc>
              <a:buFont typeface="Wingdings" pitchFamily="2" charset="2"/>
              <a:buChar char="q"/>
            </a:pPr>
            <a:r>
              <a:rPr lang="nl-NL" sz="3200" dirty="0" smtClean="0">
                <a:solidFill>
                  <a:srgbClr val="FFFF00"/>
                </a:solidFill>
              </a:rPr>
              <a:t> INK model (resultaatkant).</a:t>
            </a:r>
          </a:p>
          <a:p>
            <a:pPr>
              <a:lnSpc>
                <a:spcPct val="150000"/>
              </a:lnSpc>
              <a:buFont typeface="Wingdings" pitchFamily="2" charset="2"/>
              <a:buChar char="q"/>
            </a:pPr>
            <a:r>
              <a:rPr lang="nl-NL" sz="3200" dirty="0" smtClean="0">
                <a:solidFill>
                  <a:srgbClr val="FFFF00"/>
                </a:solidFill>
              </a:rPr>
              <a:t> INK model (vernieuwen &amp; verbeteren).</a:t>
            </a:r>
          </a:p>
          <a:p>
            <a:pPr>
              <a:lnSpc>
                <a:spcPct val="150000"/>
              </a:lnSpc>
              <a:buFont typeface="Wingdings" pitchFamily="2" charset="2"/>
              <a:buChar char="q"/>
            </a:pPr>
            <a:r>
              <a:rPr lang="nl-NL" sz="3200" dirty="0" smtClean="0">
                <a:solidFill>
                  <a:srgbClr val="FFFF00"/>
                </a:solidFill>
              </a:rPr>
              <a:t> Opdracht</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Herhaling..................................les3</a:t>
            </a:r>
            <a:endParaRPr lang="nl-NL" sz="2000" dirty="0">
              <a:solidFill>
                <a:srgbClr val="FFFF00"/>
              </a:solidFill>
            </a:endParaRPr>
          </a:p>
        </p:txBody>
      </p:sp>
      <p:grpSp>
        <p:nvGrpSpPr>
          <p:cNvPr id="3" name="Group 2"/>
          <p:cNvGrpSpPr/>
          <p:nvPr/>
        </p:nvGrpSpPr>
        <p:grpSpPr>
          <a:xfrm>
            <a:off x="4940490" y="1187356"/>
            <a:ext cx="3111689" cy="1828800"/>
            <a:chOff x="5240741" y="4476454"/>
            <a:chExt cx="3111689" cy="1828800"/>
          </a:xfrm>
        </p:grpSpPr>
        <p:pic>
          <p:nvPicPr>
            <p:cNvPr id="4"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5" name="Rectangle 4"/>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240741" y="4476454"/>
              <a:ext cx="1924334" cy="1828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9" name="TextBox 8"/>
          <p:cNvSpPr txBox="1"/>
          <p:nvPr/>
        </p:nvSpPr>
        <p:spPr>
          <a:xfrm>
            <a:off x="464019" y="1951630"/>
            <a:ext cx="6989862" cy="3908762"/>
          </a:xfrm>
          <a:prstGeom prst="rect">
            <a:avLst/>
          </a:prstGeom>
          <a:noFill/>
        </p:spPr>
        <p:txBody>
          <a:bodyPr wrap="none" rtlCol="0">
            <a:spAutoFit/>
          </a:bodyPr>
          <a:lstStyle/>
          <a:p>
            <a:pPr>
              <a:buFont typeface="Arial" pitchFamily="34" charset="0"/>
              <a:buChar char="•"/>
            </a:pPr>
            <a:r>
              <a:rPr lang="nl-NL" sz="2800" dirty="0" smtClean="0">
                <a:solidFill>
                  <a:srgbClr val="FFFF00"/>
                </a:solidFill>
              </a:rPr>
              <a:t> Organisatie kant van INK model</a:t>
            </a:r>
          </a:p>
          <a:p>
            <a:endParaRPr lang="nl-NL" sz="2400" dirty="0" smtClean="0">
              <a:solidFill>
                <a:srgbClr val="FFFF00"/>
              </a:solidFill>
            </a:endParaRPr>
          </a:p>
          <a:p>
            <a:endParaRPr lang="nl-NL" sz="2800" dirty="0" smtClean="0">
              <a:solidFill>
                <a:srgbClr val="FFFF00"/>
              </a:solidFill>
            </a:endParaRPr>
          </a:p>
          <a:p>
            <a:pPr>
              <a:buFont typeface="Arial" pitchFamily="34" charset="0"/>
              <a:buChar char="•"/>
            </a:pPr>
            <a:r>
              <a:rPr lang="nl-NL" sz="2800" b="1" dirty="0" smtClean="0">
                <a:solidFill>
                  <a:srgbClr val="FFFF00"/>
                </a:solidFill>
              </a:rPr>
              <a:t> </a:t>
            </a:r>
            <a:r>
              <a:rPr lang="nl-NL" sz="2800" dirty="0" smtClean="0">
                <a:solidFill>
                  <a:srgbClr val="FFFF00"/>
                </a:solidFill>
              </a:rPr>
              <a:t>De functionele structuur in een organisatie</a:t>
            </a:r>
          </a:p>
          <a:p>
            <a:pPr>
              <a:buFont typeface="Arial" pitchFamily="34" charset="0"/>
              <a:buChar char="•"/>
            </a:pPr>
            <a:r>
              <a:rPr lang="nl-NL" sz="2800" dirty="0" smtClean="0">
                <a:solidFill>
                  <a:srgbClr val="FFFF00"/>
                </a:solidFill>
              </a:rPr>
              <a:t> Proces structuur in een organisatie</a:t>
            </a:r>
          </a:p>
          <a:p>
            <a:pPr>
              <a:buFont typeface="Arial" pitchFamily="34" charset="0"/>
              <a:buChar char="•"/>
            </a:pPr>
            <a:r>
              <a:rPr lang="nl-NL" sz="2800" dirty="0" smtClean="0">
                <a:solidFill>
                  <a:srgbClr val="FFFF00"/>
                </a:solidFill>
              </a:rPr>
              <a:t> Gecombineerde structuren in een organisatie</a:t>
            </a:r>
          </a:p>
          <a:p>
            <a:endParaRPr lang="nl-NL" sz="2800" dirty="0" smtClean="0">
              <a:solidFill>
                <a:srgbClr val="FFFF00"/>
              </a:solidFill>
            </a:endParaRPr>
          </a:p>
          <a:p>
            <a:pPr>
              <a:buFont typeface="Arial" pitchFamily="34" charset="0"/>
              <a:buChar char="•"/>
            </a:pPr>
            <a:r>
              <a:rPr lang="nl-NL" sz="2800" dirty="0" smtClean="0">
                <a:solidFill>
                  <a:srgbClr val="FFFF00"/>
                </a:solidFill>
              </a:rPr>
              <a:t> Kenmerken van een gezonde organisatie.</a:t>
            </a:r>
          </a:p>
          <a:p>
            <a:pPr>
              <a:buFont typeface="Arial" pitchFamily="34" charset="0"/>
              <a:buChar char="•"/>
            </a:pPr>
            <a:r>
              <a:rPr lang="nl-NL" sz="2800" dirty="0" smtClean="0">
                <a:solidFill>
                  <a:srgbClr val="FFFF00"/>
                </a:solidFill>
              </a:rPr>
              <a:t> Diagnose stellen en instrumenten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Voorgang eindwerkstuk</a:t>
            </a:r>
            <a:endParaRPr lang="nl-NL" sz="2000" dirty="0">
              <a:solidFill>
                <a:srgbClr val="FFFF00"/>
              </a:solidFill>
            </a:endParaRPr>
          </a:p>
        </p:txBody>
      </p:sp>
      <p:sp>
        <p:nvSpPr>
          <p:cNvPr id="3" name="TextBox 2"/>
          <p:cNvSpPr txBox="1"/>
          <p:nvPr/>
        </p:nvSpPr>
        <p:spPr>
          <a:xfrm>
            <a:off x="573206" y="1878980"/>
            <a:ext cx="8113594" cy="2246769"/>
          </a:xfrm>
          <a:prstGeom prst="rect">
            <a:avLst/>
          </a:prstGeom>
          <a:noFill/>
        </p:spPr>
        <p:txBody>
          <a:bodyPr wrap="square" rtlCol="0">
            <a:spAutoFit/>
          </a:bodyPr>
          <a:lstStyle/>
          <a:p>
            <a:pPr>
              <a:buFont typeface="Wingdings" pitchFamily="2" charset="2"/>
              <a:buChar char="Ø"/>
            </a:pPr>
            <a:r>
              <a:rPr lang="nl-NL" sz="2800" dirty="0" smtClean="0">
                <a:solidFill>
                  <a:srgbClr val="FFFF00"/>
                </a:solidFill>
              </a:rPr>
              <a:t> Eindwerkstuk bestaat uit de uitwerkingen uit de</a:t>
            </a:r>
          </a:p>
          <a:p>
            <a:pPr marL="273050"/>
            <a:r>
              <a:rPr lang="nl-NL" sz="2800" dirty="0" smtClean="0">
                <a:solidFill>
                  <a:srgbClr val="FFFF00"/>
                </a:solidFill>
              </a:rPr>
              <a:t> opdrachten uit les 2, 3 en 4. </a:t>
            </a:r>
          </a:p>
          <a:p>
            <a:pPr marL="355600" indent="-355600">
              <a:buFont typeface="Wingdings" pitchFamily="2" charset="2"/>
              <a:buChar char="Ø"/>
            </a:pPr>
            <a:r>
              <a:rPr lang="nl-NL" sz="2800" dirty="0" smtClean="0">
                <a:solidFill>
                  <a:srgbClr val="FFFF00"/>
                </a:solidFill>
              </a:rPr>
              <a:t>Zelf conclusies trekken en aanbevelingen geven aan het bedrijf. </a:t>
            </a:r>
          </a:p>
          <a:p>
            <a:pPr marL="355600" indent="-355600">
              <a:buFont typeface="Wingdings" pitchFamily="2" charset="2"/>
              <a:buChar char="Ø"/>
            </a:pPr>
            <a:r>
              <a:rPr lang="nl-NL" sz="2800" dirty="0" smtClean="0">
                <a:solidFill>
                  <a:srgbClr val="FFFF00"/>
                </a:solidFill>
              </a:rPr>
              <a:t>Achtergronden in </a:t>
            </a:r>
            <a:r>
              <a:rPr lang="nl-NL" sz="2800" dirty="0">
                <a:solidFill>
                  <a:srgbClr val="FFFF00"/>
                </a:solidFill>
              </a:rPr>
              <a:t>leerarrangement: Wikiwijs 155793</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09" y="288286"/>
            <a:ext cx="8229600" cy="1143000"/>
          </a:xfrm>
        </p:spPr>
        <p:txBody>
          <a:bodyPr>
            <a:normAutofit fontScale="90000"/>
          </a:bodyPr>
          <a:lstStyle/>
          <a:p>
            <a:pPr algn="l"/>
            <a:r>
              <a:rPr lang="nl-NL" dirty="0" smtClean="0">
                <a:solidFill>
                  <a:srgbClr val="FFFF00"/>
                </a:solidFill>
              </a:rPr>
              <a:t>INK model........................resultaatkant</a:t>
            </a:r>
            <a:endParaRPr lang="nl-NL" dirty="0">
              <a:solidFill>
                <a:srgbClr val="FFFF00"/>
              </a:solidFill>
            </a:endParaRPr>
          </a:p>
        </p:txBody>
      </p:sp>
      <p:sp>
        <p:nvSpPr>
          <p:cNvPr id="5" name="TextBox 4"/>
          <p:cNvSpPr txBox="1"/>
          <p:nvPr/>
        </p:nvSpPr>
        <p:spPr>
          <a:xfrm>
            <a:off x="4285409" y="1787857"/>
            <a:ext cx="4301690" cy="3970318"/>
          </a:xfrm>
          <a:prstGeom prst="rect">
            <a:avLst/>
          </a:prstGeom>
          <a:noFill/>
        </p:spPr>
        <p:txBody>
          <a:bodyPr wrap="none" rtlCol="0">
            <a:spAutoFit/>
          </a:bodyPr>
          <a:lstStyle/>
          <a:p>
            <a:r>
              <a:rPr lang="nl-NL" sz="2800" dirty="0" smtClean="0">
                <a:solidFill>
                  <a:srgbClr val="FFFF00"/>
                </a:solidFill>
              </a:rPr>
              <a:t>Resultaatkant </a:t>
            </a:r>
            <a:r>
              <a:rPr lang="nl-NL" sz="2800" i="1" dirty="0" smtClean="0">
                <a:solidFill>
                  <a:srgbClr val="FFFF00"/>
                </a:solidFill>
              </a:rPr>
              <a:t>(stakeholders)</a:t>
            </a:r>
          </a:p>
          <a:p>
            <a:endParaRPr lang="nl-NL" sz="2800" u="sng" dirty="0" smtClean="0">
              <a:solidFill>
                <a:srgbClr val="FFFF00"/>
              </a:solidFill>
            </a:endParaRPr>
          </a:p>
          <a:p>
            <a:r>
              <a:rPr lang="nl-NL" sz="2800" u="sng" dirty="0" smtClean="0">
                <a:solidFill>
                  <a:srgbClr val="FFFF00"/>
                </a:solidFill>
              </a:rPr>
              <a:t>Bestuurders en financiers:</a:t>
            </a:r>
          </a:p>
          <a:p>
            <a:endParaRPr lang="nl-NL" sz="2800" u="sng" dirty="0" smtClean="0">
              <a:solidFill>
                <a:srgbClr val="FFFF00"/>
              </a:solidFill>
            </a:endParaRPr>
          </a:p>
          <a:p>
            <a:r>
              <a:rPr lang="nl-NL" sz="2800" u="sng" dirty="0" smtClean="0">
                <a:solidFill>
                  <a:srgbClr val="FFFF00"/>
                </a:solidFill>
              </a:rPr>
              <a:t>Klanten en partners:</a:t>
            </a:r>
          </a:p>
          <a:p>
            <a:endParaRPr lang="nl-NL" sz="2800" u="sng" dirty="0" smtClean="0">
              <a:solidFill>
                <a:srgbClr val="FFFF00"/>
              </a:solidFill>
            </a:endParaRPr>
          </a:p>
          <a:p>
            <a:r>
              <a:rPr lang="nl-NL" sz="2800" u="sng" dirty="0" smtClean="0">
                <a:solidFill>
                  <a:srgbClr val="FFFF00"/>
                </a:solidFill>
              </a:rPr>
              <a:t>Medewerkers:</a:t>
            </a:r>
          </a:p>
          <a:p>
            <a:endParaRPr lang="nl-NL" sz="2800" u="sng" dirty="0" smtClean="0">
              <a:solidFill>
                <a:srgbClr val="FFFF00"/>
              </a:solidFill>
            </a:endParaRPr>
          </a:p>
          <a:p>
            <a:r>
              <a:rPr lang="nl-NL" sz="2800" u="sng" dirty="0" smtClean="0">
                <a:solidFill>
                  <a:srgbClr val="FFFF00"/>
                </a:solidFill>
              </a:rPr>
              <a:t>Maatschappij:</a:t>
            </a:r>
          </a:p>
        </p:txBody>
      </p:sp>
      <p:pic>
        <p:nvPicPr>
          <p:cNvPr id="6" name="Content Placeholder 5" descr="ink_model.jpg"/>
          <p:cNvPicPr>
            <a:picLocks noChangeAspect="1"/>
          </p:cNvPicPr>
          <p:nvPr/>
        </p:nvPicPr>
        <p:blipFill>
          <a:blip r:embed="rId3" cstate="print"/>
          <a:stretch>
            <a:fillRect/>
          </a:stretch>
        </p:blipFill>
        <p:spPr>
          <a:xfrm>
            <a:off x="291057" y="1828800"/>
            <a:ext cx="3062491" cy="1561871"/>
          </a:xfrm>
          <a:prstGeom prst="rect">
            <a:avLst/>
          </a:prstGeom>
        </p:spPr>
      </p:pic>
      <p:sp>
        <p:nvSpPr>
          <p:cNvPr id="7" name="Rounded Rectangle 6"/>
          <p:cNvSpPr/>
          <p:nvPr/>
        </p:nvSpPr>
        <p:spPr>
          <a:xfrm>
            <a:off x="191068" y="1705969"/>
            <a:ext cx="1937982" cy="1665028"/>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pic>
        <p:nvPicPr>
          <p:cNvPr id="8" name="Content Placeholder 5" descr="ink_imwr.jpg"/>
          <p:cNvPicPr>
            <a:picLocks noChangeAspect="1"/>
          </p:cNvPicPr>
          <p:nvPr/>
        </p:nvPicPr>
        <p:blipFill>
          <a:blip r:embed="rId4" cstate="print"/>
          <a:stretch>
            <a:fillRect/>
          </a:stretch>
        </p:blipFill>
        <p:spPr>
          <a:xfrm>
            <a:off x="960914" y="4026096"/>
            <a:ext cx="1403763" cy="1392065"/>
          </a:xfrm>
          <a:prstGeom prst="rect">
            <a:avLst/>
          </a:prstGeom>
        </p:spPr>
      </p:pic>
      <p:sp>
        <p:nvSpPr>
          <p:cNvPr id="9" name="TextBox 8"/>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10" name="Oval 9"/>
          <p:cNvSpPr/>
          <p:nvPr/>
        </p:nvSpPr>
        <p:spPr>
          <a:xfrm>
            <a:off x="1951630" y="1569492"/>
            <a:ext cx="1610436" cy="180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3108543"/>
          </a:xfrm>
          <a:prstGeom prst="rect">
            <a:avLst/>
          </a:prstGeom>
        </p:spPr>
        <p:txBody>
          <a:bodyPr wrap="square">
            <a:spAutoFit/>
          </a:bodyPr>
          <a:lstStyle/>
          <a:p>
            <a:r>
              <a:rPr lang="nl-NL" sz="2800" b="1" dirty="0" smtClean="0">
                <a:solidFill>
                  <a:srgbClr val="FFFF00"/>
                </a:solidFill>
              </a:rPr>
              <a:t>Bestuur en financiers </a:t>
            </a:r>
          </a:p>
          <a:p>
            <a:r>
              <a:rPr lang="nl-NL" sz="2800" dirty="0" smtClean="0">
                <a:solidFill>
                  <a:srgbClr val="FFFF00"/>
                </a:solidFill>
              </a:rPr>
              <a:t>Vanuit hun verantwoordelijkheid, visie en belangen geven zij kaders en stellen zij financiën ter beschikking.</a:t>
            </a:r>
          </a:p>
          <a:p>
            <a:r>
              <a:rPr lang="nl-NL" sz="2800" dirty="0" smtClean="0">
                <a:solidFill>
                  <a:srgbClr val="FFFF00"/>
                </a:solidFill>
              </a:rPr>
              <a:t>Uitgaande van de strategische doelstellingen beoordelen zij de totale prestatie van de organisatie.</a:t>
            </a:r>
          </a:p>
          <a:p>
            <a:endParaRPr lang="nl-NL" sz="2800" dirty="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2246769"/>
          </a:xfrm>
          <a:prstGeom prst="rect">
            <a:avLst/>
          </a:prstGeom>
        </p:spPr>
        <p:txBody>
          <a:bodyPr wrap="square">
            <a:spAutoFit/>
          </a:bodyPr>
          <a:lstStyle/>
          <a:p>
            <a:r>
              <a:rPr lang="nl-NL" sz="2800" b="1" dirty="0" smtClean="0">
                <a:solidFill>
                  <a:srgbClr val="FFFF00"/>
                </a:solidFill>
              </a:rPr>
              <a:t>Klanten en partners </a:t>
            </a:r>
          </a:p>
          <a:p>
            <a:r>
              <a:rPr lang="nl-NL" sz="2800" dirty="0" smtClean="0">
                <a:solidFill>
                  <a:srgbClr val="FFFF00"/>
                </a:solidFill>
              </a:rPr>
              <a:t>Het oordeel van klanten en partners over de kwaliteit van producten, diensten en de samenwerking. Inzicht in voorkeuren, trends, tevredenheid en loyaliteit werpt vruchten af.</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36183"/>
            <a:ext cx="8024884" cy="3108543"/>
          </a:xfrm>
          <a:prstGeom prst="rect">
            <a:avLst/>
          </a:prstGeom>
        </p:spPr>
        <p:txBody>
          <a:bodyPr wrap="square">
            <a:spAutoFit/>
          </a:bodyPr>
          <a:lstStyle/>
          <a:p>
            <a:r>
              <a:rPr lang="nl-NL" sz="2800" b="1" dirty="0" smtClean="0">
                <a:solidFill>
                  <a:srgbClr val="FFFF00"/>
                </a:solidFill>
              </a:rPr>
              <a:t>Medewerkers </a:t>
            </a:r>
          </a:p>
          <a:p>
            <a:r>
              <a:rPr lang="nl-NL" sz="2800" dirty="0" smtClean="0">
                <a:solidFill>
                  <a:srgbClr val="FFFF00"/>
                </a:solidFill>
              </a:rPr>
              <a:t>In hoeverre biedt de organisatie toegevoegde waarde aan medewerkers? Wat vinden zij van beloning, ontwikkeling, uitdaging, samenwerking en motivatie? Wordt dit gemeten en zijn er doelstellingen bepaald? En wordt er daadwerkelijk iets gedaan met de uitkomst van onderzoeken?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49831"/>
            <a:ext cx="8024884" cy="2677656"/>
          </a:xfrm>
          <a:prstGeom prst="rect">
            <a:avLst/>
          </a:prstGeom>
        </p:spPr>
        <p:txBody>
          <a:bodyPr wrap="square">
            <a:spAutoFit/>
          </a:bodyPr>
          <a:lstStyle/>
          <a:p>
            <a:r>
              <a:rPr lang="nl-NL" sz="2800" b="1" dirty="0" smtClean="0">
                <a:solidFill>
                  <a:srgbClr val="FFFF00"/>
                </a:solidFill>
              </a:rPr>
              <a:t>Maatschappij </a:t>
            </a:r>
          </a:p>
          <a:p>
            <a:r>
              <a:rPr lang="nl-NL" sz="2800" dirty="0" smtClean="0">
                <a:solidFill>
                  <a:srgbClr val="FFFF00"/>
                </a:solidFill>
              </a:rPr>
              <a:t>Elke organisatie levert niet alleen diensten aan (leden van) de maatschappij, maar maakt daar ook deel van uit. In dit aandachtsgebied wordt gemeten wat de inspanningen op het gebied van maatschappelijk verantwoord ondernemen (MVO) hebben opgeleverd.</a:t>
            </a:r>
            <a:endParaRPr lang="nl-NL" sz="28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9627</TotalTime>
  <Words>418</Words>
  <Application>Microsoft Office PowerPoint</Application>
  <PresentationFormat>Diavoorstelling (4:3)</PresentationFormat>
  <Paragraphs>84</Paragraphs>
  <Slides>13</Slides>
  <Notes>13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 Theme</vt:lpstr>
      <vt:lpstr>Container</vt:lpstr>
      <vt:lpstr>Kwaliteitsmanagement............les4</vt:lpstr>
      <vt:lpstr>Herhaling..................................les3</vt:lpstr>
      <vt:lpstr>Voorgang eindwerkstuk</vt:lpstr>
      <vt:lpstr>INK model........................resultaatkant</vt:lpstr>
      <vt:lpstr>INK model...............................resultaatkant</vt:lpstr>
      <vt:lpstr>INK model...............................resultaatkant</vt:lpstr>
      <vt:lpstr>INK model...............................resultaatkant</vt:lpstr>
      <vt:lpstr>INK model...............................resultaatkant</vt:lpstr>
      <vt:lpstr>INK model...........verbeteren &amp; vernieuwen</vt:lpstr>
      <vt:lpstr>INK model...........verbeteren &amp; vernieuwen</vt:lpstr>
      <vt:lpstr>Opdracht.............................les4</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230</cp:revision>
  <dcterms:created xsi:type="dcterms:W3CDTF">2006-08-16T00:00:00Z</dcterms:created>
  <dcterms:modified xsi:type="dcterms:W3CDTF">2020-02-02T21:21:23Z</dcterms:modified>
</cp:coreProperties>
</file>